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6"/>
  </p:notesMasterIdLst>
  <p:sldIdLst>
    <p:sldId id="401" r:id="rId2"/>
    <p:sldId id="377" r:id="rId3"/>
    <p:sldId id="371" r:id="rId4"/>
    <p:sldId id="132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68B"/>
    <a:srgbClr val="6496CA"/>
    <a:srgbClr val="1AAB82"/>
    <a:srgbClr val="2CA9E0"/>
    <a:srgbClr val="5871B4"/>
    <a:srgbClr val="344A9D"/>
    <a:srgbClr val="7C7EB9"/>
    <a:srgbClr val="70A9DB"/>
    <a:srgbClr val="CE1E24"/>
    <a:srgbClr val="00B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6" autoAdjust="0"/>
    <p:restoredTop sz="95506" autoAdjust="0"/>
  </p:normalViewPr>
  <p:slideViewPr>
    <p:cSldViewPr showGuides="1">
      <p:cViewPr varScale="1">
        <p:scale>
          <a:sx n="63" d="100"/>
          <a:sy n="63" d="100"/>
        </p:scale>
        <p:origin x="86" y="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9D68C-C189-4D16-B447-F7058D8507E1}" type="datetimeFigureOut">
              <a:rPr lang="es-ES" smtClean="0"/>
              <a:t>17/06/2019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617E2-FBAB-4B61-83ED-BAC1DE69700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97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01725" y="166688"/>
            <a:ext cx="7167563" cy="4032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9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7BADA-97D2-4395-9851-02451DD6FFAB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363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4ABF7-55E5-4293-B7DF-AA161DD9E5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864006"/>
            <a:ext cx="5580185" cy="28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88EE6-ACCF-4907-88CF-033E547BD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20" y="384380"/>
            <a:ext cx="1922410" cy="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EC5C3-ACA3-46C3-991E-970B810CFD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06" y="361836"/>
            <a:ext cx="1891404" cy="9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3D677-F848-43A2-B1E2-BD461D563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19" y="357649"/>
            <a:ext cx="1907113" cy="9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B7F59-ACF6-48CA-BB92-285D466FF8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04" y="201481"/>
            <a:ext cx="1783922" cy="9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248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280F3-C4B9-4B68-97DF-D1FAF0846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99" y="201481"/>
            <a:ext cx="1810656" cy="9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044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7E5B4-390D-447C-A8A4-9FDA3376BB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92" y="200648"/>
            <a:ext cx="1821934" cy="9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94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25B8B-235F-4187-AFB2-2347025D1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02" y="202026"/>
            <a:ext cx="1816724" cy="9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919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43" b="19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37981-5424-456E-A041-F67E952B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00" y="0"/>
            <a:ext cx="8558712" cy="1628800"/>
          </a:xfrm>
        </p:spPr>
        <p:txBody>
          <a:bodyPr wrap="square" anchor="ctr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E9CD2-31F2-4055-8344-57E1153830F3}"/>
              </a:ext>
            </a:extLst>
          </p:cNvPr>
          <p:cNvSpPr/>
          <p:nvPr userDrawn="1"/>
        </p:nvSpPr>
        <p:spPr>
          <a:xfrm>
            <a:off x="0" y="1628800"/>
            <a:ext cx="12192000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35A087-ED4C-4F5C-8222-72C349E32A3B}"/>
              </a:ext>
            </a:extLst>
          </p:cNvPr>
          <p:cNvSpPr/>
          <p:nvPr userDrawn="1"/>
        </p:nvSpPr>
        <p:spPr>
          <a:xfrm>
            <a:off x="9549683" y="242524"/>
            <a:ext cx="2306515" cy="117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43" b="19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CE9CD2-31F2-4055-8344-57E1153830F3}"/>
              </a:ext>
            </a:extLst>
          </p:cNvPr>
          <p:cNvSpPr/>
          <p:nvPr userDrawn="1"/>
        </p:nvSpPr>
        <p:spPr>
          <a:xfrm>
            <a:off x="0" y="1628800"/>
            <a:ext cx="12192000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8A6CA-DAC7-4B58-9616-69920C1CB358}"/>
              </a:ext>
            </a:extLst>
          </p:cNvPr>
          <p:cNvSpPr/>
          <p:nvPr userDrawn="1"/>
        </p:nvSpPr>
        <p:spPr>
          <a:xfrm>
            <a:off x="9549681" y="242524"/>
            <a:ext cx="2256005" cy="117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5AA4B4B-1DA0-4B85-9AD0-A0DE69F82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0191" y="242524"/>
            <a:ext cx="2205497" cy="11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05057" y="1220736"/>
            <a:ext cx="9819873" cy="44683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lnSpc>
                <a:spcPct val="110000"/>
              </a:lnSpc>
              <a:buNone/>
              <a:defRPr sz="2133">
                <a:solidFill>
                  <a:srgbClr val="0E2954"/>
                </a:solidFill>
                <a:latin typeface="Arial"/>
                <a:cs typeface="Arial"/>
              </a:defRPr>
            </a:lvl1pPr>
            <a:lvl2pPr marL="733447" indent="-282094">
              <a:lnSpc>
                <a:spcPct val="110000"/>
              </a:lnSpc>
              <a:buFont typeface="Arial" pitchFamily="34" charset="0"/>
              <a:buChar char="•"/>
              <a:defRPr sz="2133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defRPr sz="1867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lnSpc>
                <a:spcPct val="110000"/>
              </a:lnSpc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lnSpc>
                <a:spcPct val="110000"/>
              </a:lnSpc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16pt </a:t>
            </a:r>
          </a:p>
          <a:p>
            <a:pPr lvl="1"/>
            <a:r>
              <a:rPr lang="de-DE"/>
              <a:t>Zweite Ebene, Arial 16pt</a:t>
            </a:r>
          </a:p>
          <a:p>
            <a:pPr lvl="2"/>
            <a:r>
              <a:rPr lang="de-DE"/>
              <a:t>Dritte Ebene, Arial 14pt</a:t>
            </a:r>
          </a:p>
          <a:p>
            <a:pPr lvl="3"/>
            <a:r>
              <a:rPr lang="de-DE"/>
              <a:t>Vierte Ebene, Arial 12pt</a:t>
            </a:r>
          </a:p>
          <a:p>
            <a:pPr lvl="4"/>
            <a:r>
              <a:rPr lang="de-DE"/>
              <a:t>Fünfte Ebene, Arial 10,5pt</a:t>
            </a:r>
          </a:p>
        </p:txBody>
      </p:sp>
      <p:sp>
        <p:nvSpPr>
          <p:cNvPr id="14" name="Titel 10"/>
          <p:cNvSpPr>
            <a:spLocks noGrp="1"/>
          </p:cNvSpPr>
          <p:nvPr>
            <p:ph type="title" hasCustomPrompt="1"/>
          </p:nvPr>
        </p:nvSpPr>
        <p:spPr>
          <a:xfrm>
            <a:off x="405055" y="182825"/>
            <a:ext cx="10971532" cy="738487"/>
          </a:xfrm>
          <a:prstGeom prst="rect">
            <a:avLst/>
          </a:prstGeom>
        </p:spPr>
        <p:txBody>
          <a:bodyPr vert="horz"/>
          <a:lstStyle>
            <a:lvl1pPr algn="l">
              <a:defRPr sz="2667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5"/>
          </p:nvPr>
        </p:nvSpPr>
        <p:spPr>
          <a:xfrm>
            <a:off x="839299" y="6693363"/>
            <a:ext cx="9199228" cy="163224"/>
          </a:xfrm>
        </p:spPr>
        <p:txBody>
          <a:bodyPr/>
          <a:lstStyle>
            <a:lvl1pPr algn="l">
              <a:defRPr sz="816"/>
            </a:lvl1pPr>
          </a:lstStyle>
          <a:p>
            <a:r>
              <a:rPr lang="de-DE">
                <a:solidFill>
                  <a:srgbClr val="FFFFFF"/>
                </a:solidFill>
              </a:rPr>
              <a:t>Prof. Dr. Gerald Linke, CEO DVGW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>
          <a:xfrm>
            <a:off x="346483" y="6693363"/>
            <a:ext cx="492816" cy="163224"/>
          </a:xfrm>
        </p:spPr>
        <p:txBody>
          <a:bodyPr/>
          <a:lstStyle>
            <a:lvl1pPr>
              <a:defRPr sz="816">
                <a:solidFill>
                  <a:schemeClr val="bg1"/>
                </a:solidFill>
              </a:defRPr>
            </a:lvl1pPr>
          </a:lstStyle>
          <a:p>
            <a:fld id="{06E39717-DBBA-4F45-8CD2-B914BAB3457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98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A2343-F002-4FCB-95B5-5E92C10AE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96" y="957179"/>
            <a:ext cx="5846899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a mountain in the background&#10;&#10;Description generated with high confidence">
            <a:extLst>
              <a:ext uri="{FF2B5EF4-FFF2-40B4-BE49-F238E27FC236}">
                <a16:creationId xmlns:a16="http://schemas.microsoft.com/office/drawing/2014/main" id="{13056D0F-4A54-4896-AC28-E4CF49E25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S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CE708FF1-9603-44D5-BE11-673382F15B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28381" y="1528929"/>
            <a:ext cx="11517875" cy="5176671"/>
          </a:xfrm>
          <a:prstGeom prst="rect">
            <a:avLst/>
          </a:prstGeom>
        </p:spPr>
        <p:txBody>
          <a:bodyPr/>
          <a:lstStyle>
            <a:lvl1pPr marL="0" indent="0" algn="just">
              <a:spcBef>
                <a:spcPts val="0"/>
              </a:spcBef>
              <a:buNone/>
              <a:tabLst/>
              <a:defRPr sz="2000" b="1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0838" indent="-173038" algn="just">
              <a:spcBef>
                <a:spcPts val="0"/>
              </a:spcBef>
              <a:buFont typeface="Arial" panose="020B0604020202020204" pitchFamily="34" charset="0"/>
              <a:buChar char="•"/>
              <a:defRPr sz="2000" b="0">
                <a:solidFill>
                  <a:schemeClr val="bg2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355600" indent="0" algn="just" defTabSz="263525">
              <a:spcBef>
                <a:spcPts val="0"/>
              </a:spcBef>
              <a:buFont typeface="Courier New" panose="02070309020205020404" pitchFamily="49" charset="0"/>
              <a:buNone/>
              <a:defRPr lang="fr-FR" sz="2000" b="0" dirty="0">
                <a:solidFill>
                  <a:schemeClr val="bg2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38163" indent="0" algn="just" defTabSz="536575">
              <a:spcBef>
                <a:spcPts val="0"/>
              </a:spcBef>
              <a:buNone/>
              <a:defRPr sz="1600" i="1">
                <a:solidFill>
                  <a:schemeClr val="bg2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r>
              <a:rPr lang="fr-FR" dirty="0"/>
              <a:t>Niveau principal Arial corps 16 pts</a:t>
            </a:r>
          </a:p>
          <a:p>
            <a:pPr lvl="1"/>
            <a:r>
              <a:rPr lang="fr-FR" dirty="0"/>
              <a:t>Niveau 2 de texte Arial corps 14 pts</a:t>
            </a:r>
          </a:p>
          <a:p>
            <a:pPr lvl="2"/>
            <a:r>
              <a:rPr lang="fr-FR" dirty="0"/>
              <a:t>Niveau 3 Arial corps 12  avec puce et retrait</a:t>
            </a:r>
          </a:p>
          <a:p>
            <a:pPr lvl="3"/>
            <a:r>
              <a:rPr lang="fr-FR" dirty="0"/>
              <a:t>Niveau 4 Arial corps 11 sans puce n’y retrait</a:t>
            </a:r>
          </a:p>
          <a:p>
            <a:pPr lvl="3"/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65050CC-B5D1-48D1-AF5D-FC57534BDB2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07888" y="243333"/>
            <a:ext cx="9621927" cy="43905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 b="1" i="1">
                <a:solidFill>
                  <a:schemeClr val="bg1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B6C5C0-180B-4B33-817E-44C30A8810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616" y="194547"/>
            <a:ext cx="1864111" cy="9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550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E777C-8434-41C4-914C-50A1CCC99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949865"/>
            <a:ext cx="5685692" cy="28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6AE2A-F944-459D-A697-B7285482C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864006"/>
            <a:ext cx="5636150" cy="28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67793-5C82-4FDE-986D-7401B753F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4478215"/>
            <a:ext cx="4168882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778CF-5D54-4D90-8736-A5A8597D1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3" y="4478215"/>
            <a:ext cx="4285116" cy="21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8F988-6FB9-4D04-99F8-D2A253432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4478215"/>
            <a:ext cx="4168882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76E22-A3A4-47CA-9E7D-C877448F2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97" y="4478215"/>
            <a:ext cx="4157595" cy="20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6DBF8-1528-4554-9179-783125EECB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05" y="349212"/>
            <a:ext cx="1891404" cy="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7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gie.eu/index.php/gie-publications/maps-data/gle-sslng-map" TargetMode="Externa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E4B2D3-C02B-46D4-8DB6-C85E6254C372}"/>
              </a:ext>
            </a:extLst>
          </p:cNvPr>
          <p:cNvSpPr/>
          <p:nvPr/>
        </p:nvSpPr>
        <p:spPr>
          <a:xfrm>
            <a:off x="3421992" y="2892426"/>
            <a:ext cx="5141151" cy="249299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International LNG Summit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Oslo, 18 June 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51A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Welcome to Summit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1A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51A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1A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Barbara Jinks, GIE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9EB09-E12F-4921-8AC5-95D927B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381" y="430335"/>
            <a:ext cx="3874377" cy="19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15088" b="10760"/>
          <a:stretch/>
        </p:blipFill>
        <p:spPr>
          <a:xfrm>
            <a:off x="7265549" y="1403893"/>
            <a:ext cx="4891314" cy="3069059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247E87EC-447D-4B23-9DE2-56133B83BED9}"/>
              </a:ext>
            </a:extLst>
          </p:cNvPr>
          <p:cNvSpPr txBox="1">
            <a:spLocks/>
          </p:cNvSpPr>
          <p:nvPr/>
        </p:nvSpPr>
        <p:spPr>
          <a:xfrm>
            <a:off x="7888" y="260648"/>
            <a:ext cx="9256464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9pPr>
          </a:lstStyle>
          <a:p>
            <a:r>
              <a:rPr lang="en-US" b="1" kern="0" dirty="0">
                <a:solidFill>
                  <a:schemeClr val="bg1"/>
                </a:solidFill>
              </a:rPr>
              <a:t>LNG has clear benefits over other fuels</a:t>
            </a:r>
          </a:p>
        </p:txBody>
      </p:sp>
      <p:pic>
        <p:nvPicPr>
          <p:cNvPr id="1028" name="Picture 4" descr="Image result for image polluted street traffic">
            <a:extLst>
              <a:ext uri="{FF2B5EF4-FFF2-40B4-BE49-F238E27FC236}">
                <a16:creationId xmlns:a16="http://schemas.microsoft.com/office/drawing/2014/main" id="{F997D795-1109-4826-84CA-D5F9DF53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188" y="3383645"/>
            <a:ext cx="4350990" cy="263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mage polluted kitchen">
            <a:extLst>
              <a:ext uri="{FF2B5EF4-FFF2-40B4-BE49-F238E27FC236}">
                <a16:creationId xmlns:a16="http://schemas.microsoft.com/office/drawing/2014/main" id="{E03D5840-4307-4A48-8EDB-D626F3D8E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275510"/>
            <a:ext cx="2123887" cy="253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mage polluted skies city">
            <a:extLst>
              <a:ext uri="{FF2B5EF4-FFF2-40B4-BE49-F238E27FC236}">
                <a16:creationId xmlns:a16="http://schemas.microsoft.com/office/drawing/2014/main" id="{153726A3-73F0-4082-8CC4-DB14B38F7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1"/>
          <a:stretch/>
        </p:blipFill>
        <p:spPr bwMode="auto">
          <a:xfrm>
            <a:off x="68705" y="1484784"/>
            <a:ext cx="4602315" cy="272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image pollution coal plant">
            <a:extLst>
              <a:ext uri="{FF2B5EF4-FFF2-40B4-BE49-F238E27FC236}">
                <a16:creationId xmlns:a16="http://schemas.microsoft.com/office/drawing/2014/main" id="{E5A5C20A-349F-45B1-A6B6-D85FE89C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357412"/>
            <a:ext cx="3858563" cy="23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208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D38A51-49C9-1C48-8B96-A3A3CDAE1B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8" y="260648"/>
            <a:ext cx="5780804" cy="792088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Fuel alternatives - LNG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628800"/>
            <a:ext cx="1046646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95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D5B40D-A77F-4D5F-B5AA-3F21CB62AF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22400"/>
            <a:ext cx="11941175" cy="5176838"/>
          </a:xfrm>
          <a:prstGeom prst="rect">
            <a:avLst/>
          </a:prstGeom>
        </p:spPr>
        <p:txBody>
          <a:bodyPr/>
          <a:lstStyle/>
          <a:p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pic>
        <p:nvPicPr>
          <p:cNvPr id="10" name="Obraz 6">
            <a:extLst>
              <a:ext uri="{FF2B5EF4-FFF2-40B4-BE49-F238E27FC236}">
                <a16:creationId xmlns:a16="http://schemas.microsoft.com/office/drawing/2014/main" id="{E59371C3-2480-4596-88B2-D834414F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817" y="1573460"/>
            <a:ext cx="6643597" cy="5015853"/>
          </a:xfrm>
          <a:prstGeom prst="rect">
            <a:avLst/>
          </a:prstGeom>
        </p:spPr>
      </p:pic>
      <p:pic>
        <p:nvPicPr>
          <p:cNvPr id="12" name="Obraz 4">
            <a:extLst>
              <a:ext uri="{FF2B5EF4-FFF2-40B4-BE49-F238E27FC236}">
                <a16:creationId xmlns:a16="http://schemas.microsoft.com/office/drawing/2014/main" id="{E3B0AB8D-5180-4321-9904-35C959E73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0" y="1795239"/>
            <a:ext cx="5215823" cy="221558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447C447-5D9E-4D52-9F85-7A6802BBAC29}"/>
              </a:ext>
            </a:extLst>
          </p:cNvPr>
          <p:cNvSpPr txBox="1">
            <a:spLocks/>
          </p:cNvSpPr>
          <p:nvPr/>
        </p:nvSpPr>
        <p:spPr>
          <a:xfrm>
            <a:off x="287366" y="13783"/>
            <a:ext cx="10128448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9pPr>
          </a:lstStyle>
          <a:p>
            <a:pPr algn="l"/>
            <a:r>
              <a:rPr lang="en-US" sz="3600" b="1" kern="0" dirty="0">
                <a:solidFill>
                  <a:schemeClr val="bg1"/>
                </a:solidFill>
              </a:rPr>
              <a:t>LNG infrastructure in EU </a:t>
            </a:r>
          </a:p>
          <a:p>
            <a:pPr algn="l"/>
            <a:r>
              <a:rPr lang="en-US" sz="3600" b="1" kern="0" dirty="0">
                <a:solidFill>
                  <a:schemeClr val="bg1"/>
                </a:solidFill>
              </a:rPr>
              <a:t>Extensive existing assets - ready for growth 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48F616C-8D61-4EEA-9BD8-AED1DCE879E7}"/>
              </a:ext>
            </a:extLst>
          </p:cNvPr>
          <p:cNvSpPr txBox="1"/>
          <p:nvPr/>
        </p:nvSpPr>
        <p:spPr>
          <a:xfrm>
            <a:off x="514695" y="5029403"/>
            <a:ext cx="4008902" cy="1538883"/>
          </a:xfrm>
          <a:prstGeom prst="rect">
            <a:avLst/>
          </a:prstGeom>
          <a:solidFill>
            <a:srgbClr val="61D836">
              <a:lumMod val="60000"/>
              <a:lumOff val="40000"/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sym typeface="Helvetica Neue"/>
              </a:rPr>
              <a:t>GIE Small-scale LNG map 2018</a:t>
            </a:r>
          </a:p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sym typeface="Helvetica Neue"/>
              </a:rPr>
              <a:t>Find it here:</a:t>
            </a:r>
          </a:p>
          <a:p>
            <a:pPr marL="0" marR="0" lvl="0" indent="0" algn="ctr" defTabSz="82153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https://www.gie.eu/index.php/gie-publications/maps-data/gle-sslng-map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84886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IE master templates">
  <a:themeElements>
    <a:clrScheme name="GTE presentation design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TE presentation design template">
      <a:majorFont>
        <a:latin typeface="Myriad Roman"/>
        <a:ea typeface=""/>
        <a:cs typeface=""/>
      </a:majorFont>
      <a:minorFont>
        <a:latin typeface="Myriad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TE presentation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E presentation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66</Words>
  <Application>Microsoft Office PowerPoint</Application>
  <PresentationFormat>Widescreen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Arial</vt:lpstr>
      <vt:lpstr>Calibri</vt:lpstr>
      <vt:lpstr>Courier New</vt:lpstr>
      <vt:lpstr>Gill Sans MT</vt:lpstr>
      <vt:lpstr>Helvetica Neue</vt:lpstr>
      <vt:lpstr>Myriad Roman</vt:lpstr>
      <vt:lpstr>Times New Roman</vt:lpstr>
      <vt:lpstr>Verdana</vt:lpstr>
      <vt:lpstr>Wingdings</vt:lpstr>
      <vt:lpstr>GIE master templates</vt:lpstr>
      <vt:lpstr>PowerPoint Presentation</vt:lpstr>
      <vt:lpstr>PowerPoint Presentation</vt:lpstr>
      <vt:lpstr>Fuel alternatives - LNG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Van Cauwenberge</dc:creator>
  <cp:lastModifiedBy>Barbara Jinks</cp:lastModifiedBy>
  <cp:revision>144</cp:revision>
  <dcterms:created xsi:type="dcterms:W3CDTF">2017-06-12T19:35:22Z</dcterms:created>
  <dcterms:modified xsi:type="dcterms:W3CDTF">2019-06-17T21:01:08Z</dcterms:modified>
</cp:coreProperties>
</file>